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914" r:id="rId2"/>
    <p:sldId id="1633" r:id="rId3"/>
    <p:sldId id="1615" r:id="rId4"/>
    <p:sldId id="1684" r:id="rId5"/>
    <p:sldId id="1294" r:id="rId6"/>
    <p:sldId id="1696" r:id="rId7"/>
    <p:sldId id="1663" r:id="rId8"/>
    <p:sldId id="1685" r:id="rId9"/>
    <p:sldId id="1618" r:id="rId10"/>
    <p:sldId id="1687" r:id="rId11"/>
    <p:sldId id="1688" r:id="rId12"/>
    <p:sldId id="1686" r:id="rId13"/>
    <p:sldId id="1697" r:id="rId14"/>
    <p:sldId id="1698" r:id="rId15"/>
    <p:sldId id="1699" r:id="rId16"/>
    <p:sldId id="1700" r:id="rId17"/>
    <p:sldId id="1701" r:id="rId18"/>
    <p:sldId id="1702" r:id="rId19"/>
    <p:sldId id="1703" r:id="rId20"/>
    <p:sldId id="1704" r:id="rId21"/>
    <p:sldId id="1671" r:id="rId22"/>
    <p:sldId id="1695" r:id="rId23"/>
    <p:sldId id="1628" r:id="rId24"/>
    <p:sldId id="1689" r:id="rId25"/>
    <p:sldId id="1690" r:id="rId26"/>
    <p:sldId id="1693" r:id="rId27"/>
    <p:sldId id="1692" r:id="rId28"/>
    <p:sldId id="1694" r:id="rId29"/>
    <p:sldId id="1441" r:id="rId3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1498" autoAdjust="0"/>
  </p:normalViewPr>
  <p:slideViewPr>
    <p:cSldViewPr>
      <p:cViewPr varScale="1">
        <p:scale>
          <a:sx n="133" d="100"/>
          <a:sy n="133" d="100"/>
        </p:scale>
        <p:origin x="96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What do you remember from last week? What amazed/surprised you the most?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4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0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7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1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you can predict because you see the connections – if you don’t see them forget about 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8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2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years older algorithms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years older algorithms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Artificial Intelligence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Tools &amp; principles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cap="small" dirty="0">
              <a:cs typeface="Helvetic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Utrecht University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AI Toulouse Institute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ts val="1720"/>
              </a:spcBef>
              <a:spcAft>
                <a:spcPts val="2581"/>
              </a:spcAft>
            </a:pPr>
            <a:endParaRPr lang="en-US" sz="2000" dirty="0"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1F1335-326B-4F3A-A75C-FD9E07369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67659"/>
              </p:ext>
            </p:extLst>
          </p:nvPr>
        </p:nvGraphicFramePr>
        <p:xfrm>
          <a:off x="6377938" y="693738"/>
          <a:ext cx="25003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5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  <a:r>
                        <a:rPr lang="en-US" baseline="0" dirty="0"/>
                        <a:t> 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2D2E4E-B820-47F0-A917-F3C06DE59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8948"/>
              </p:ext>
            </p:extLst>
          </p:nvPr>
        </p:nvGraphicFramePr>
        <p:xfrm>
          <a:off x="2085056" y="2941639"/>
          <a:ext cx="4643470" cy="18542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2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F5B358-8E6A-4CE2-B34D-D880A1022E28}"/>
              </a:ext>
            </a:extLst>
          </p:cNvPr>
          <p:cNvCxnSpPr/>
          <p:nvPr/>
        </p:nvCxnSpPr>
        <p:spPr>
          <a:xfrm rot="5400000">
            <a:off x="2405157" y="1861851"/>
            <a:ext cx="69056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DDC15-684A-4423-BEF2-E9E9E4586A11}"/>
              </a:ext>
            </a:extLst>
          </p:cNvPr>
          <p:cNvCxnSpPr>
            <a:endCxn id="12" idx="7"/>
          </p:cNvCxnSpPr>
          <p:nvPr/>
        </p:nvCxnSpPr>
        <p:spPr>
          <a:xfrm rot="5400000">
            <a:off x="1818576" y="1310195"/>
            <a:ext cx="649287" cy="96043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499795-32DE-45E1-9514-BA33E04AE2A7}"/>
              </a:ext>
            </a:extLst>
          </p:cNvPr>
          <p:cNvCxnSpPr/>
          <p:nvPr/>
        </p:nvCxnSpPr>
        <p:spPr>
          <a:xfrm>
            <a:off x="1142301" y="1205420"/>
            <a:ext cx="1430337" cy="1333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4D9DD-CC24-4DEA-83AD-DD504FE69271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820832" y="1526889"/>
            <a:ext cx="909637" cy="2667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7C3DFE2-897E-4ACE-A8E0-0BA3D67C2186}"/>
              </a:ext>
            </a:extLst>
          </p:cNvPr>
          <p:cNvSpPr/>
          <p:nvPr/>
        </p:nvSpPr>
        <p:spPr>
          <a:xfrm>
            <a:off x="954976" y="991107"/>
            <a:ext cx="357187" cy="357188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1</a:t>
            </a:r>
            <a:endParaRPr lang="en-S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9AA7A7-C879-4AC1-9BBD-7F21EC999915}"/>
              </a:ext>
            </a:extLst>
          </p:cNvPr>
          <p:cNvSpPr/>
          <p:nvPr/>
        </p:nvSpPr>
        <p:spPr>
          <a:xfrm>
            <a:off x="2590101" y="1129220"/>
            <a:ext cx="357188" cy="357188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</a:t>
            </a:r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6AA33E-298B-4748-A0CD-AFB7A274BE5F}"/>
              </a:ext>
            </a:extLst>
          </p:cNvPr>
          <p:cNvSpPr/>
          <p:nvPr/>
        </p:nvSpPr>
        <p:spPr>
          <a:xfrm>
            <a:off x="1356613" y="2062670"/>
            <a:ext cx="357188" cy="357187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A77F9A-0416-46D6-BF73-0BD082798FE8}"/>
              </a:ext>
            </a:extLst>
          </p:cNvPr>
          <p:cNvSpPr/>
          <p:nvPr/>
        </p:nvSpPr>
        <p:spPr>
          <a:xfrm>
            <a:off x="2590101" y="2196020"/>
            <a:ext cx="357188" cy="357188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4</a:t>
            </a:r>
            <a:endParaRPr lang="en-SG" dirty="0"/>
          </a:p>
        </p:txBody>
      </p:sp>
      <p:sp>
        <p:nvSpPr>
          <p:cNvPr id="14" name="TextBox 40">
            <a:extLst>
              <a:ext uri="{FF2B5EF4-FFF2-40B4-BE49-F238E27FC236}">
                <a16:creationId xmlns:a16="http://schemas.microsoft.com/office/drawing/2014/main" id="{30909851-2256-419E-98B4-72AE2ABC2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8836" y="198958"/>
            <a:ext cx="114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33B2"/>
                </a:solidFill>
              </a:rPr>
              <a:t>Edge list</a:t>
            </a:r>
            <a:endParaRPr lang="en-SG" b="1" i="1" dirty="0">
              <a:solidFill>
                <a:srgbClr val="3333B2"/>
              </a:solidFill>
            </a:endParaRP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CD56A902-3590-4F68-9BBF-799D6397C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236" y="2466957"/>
            <a:ext cx="20954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33B2"/>
                </a:solidFill>
              </a:rPr>
              <a:t>Adjacency matrix</a:t>
            </a:r>
            <a:endParaRPr lang="en-SG" b="1" i="1" dirty="0">
              <a:solidFill>
                <a:srgbClr val="3333B2"/>
              </a:solidFill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D0295091-DBF7-44A2-9F38-D0C366733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01" y="443420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33B2"/>
                </a:solidFill>
              </a:rPr>
              <a:t>Directed graph (digraph)</a:t>
            </a:r>
            <a:endParaRPr lang="en-SG" b="1" i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4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  <a:r>
              <a:rPr lang="en-US" sz="4000" b="1" dirty="0">
                <a:sym typeface="Wingdings" panose="05000000000000000000" pitchFamily="2" charset="2"/>
              </a:rPr>
              <a:t> algorithms have considerably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evolved</a:t>
            </a:r>
            <a:r>
              <a:rPr lang="en-US" sz="4000" b="1" dirty="0">
                <a:sym typeface="Wingdings" panose="05000000000000000000" pitchFamily="2" charset="2"/>
              </a:rPr>
              <a:t> since the 1950s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311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2802D2-CAF9-4021-9396-E64E0CC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Simple algorithms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82102-E85B-49E3-8306-9A605E5D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68" y="383358"/>
            <a:ext cx="4367503" cy="409339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B5159FF-293E-47AB-8CB1-50D8C8523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0"/>
            <a:ext cx="4669872" cy="39647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Humans have solved algorithms before computers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An algorithm is a sequence of operations (series of steps)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Complex problems require huge amount of numeric computation (time) – non-human computers are perfect for this task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 algorithms deal with problems that usually require human intelligence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493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compared to hard-coded algorithms </a:t>
            </a:r>
          </a:p>
          <a:p>
            <a:r>
              <a:rPr lang="en-US" dirty="0"/>
              <a:t>Introduce </a:t>
            </a:r>
            <a:r>
              <a:rPr lang="en-US" b="1" dirty="0">
                <a:solidFill>
                  <a:srgbClr val="3333B2"/>
                </a:solidFill>
              </a:rPr>
              <a:t>flexibility</a:t>
            </a:r>
            <a:r>
              <a:rPr lang="en-US" dirty="0"/>
              <a:t> in the rule (more adapted to a complex environment) </a:t>
            </a:r>
          </a:p>
          <a:p>
            <a:r>
              <a:rPr lang="en-US" dirty="0"/>
              <a:t>Knowledge base and inference engine are constructed from human </a:t>
            </a:r>
            <a:r>
              <a:rPr lang="en-US" b="1" dirty="0">
                <a:solidFill>
                  <a:srgbClr val="3333B2"/>
                </a:solidFill>
              </a:rPr>
              <a:t>experts</a:t>
            </a:r>
          </a:p>
          <a:p>
            <a:r>
              <a:rPr lang="en-US" dirty="0"/>
              <a:t>Still exist today for some very </a:t>
            </a:r>
            <a:r>
              <a:rPr lang="en-US" b="1" dirty="0">
                <a:solidFill>
                  <a:srgbClr val="3333B2"/>
                </a:solidFill>
              </a:rPr>
              <a:t>codified problems </a:t>
            </a:r>
            <a:r>
              <a:rPr lang="en-US" dirty="0"/>
              <a:t>(grammar checkers) </a:t>
            </a:r>
          </a:p>
          <a:p>
            <a:r>
              <a:rPr lang="en-US" dirty="0"/>
              <a:t>Also relevant today problems that have </a:t>
            </a:r>
            <a:r>
              <a:rPr lang="en-US" b="1" dirty="0">
                <a:solidFill>
                  <a:srgbClr val="3333B2"/>
                </a:solidFill>
              </a:rPr>
              <a:t>ethical</a:t>
            </a:r>
            <a:r>
              <a:rPr lang="en-US" dirty="0"/>
              <a:t> and </a:t>
            </a:r>
            <a:r>
              <a:rPr lang="en-US" b="1" dirty="0">
                <a:solidFill>
                  <a:srgbClr val="3333B2"/>
                </a:solidFill>
              </a:rPr>
              <a:t>legal</a:t>
            </a:r>
            <a:r>
              <a:rPr lang="en-US" dirty="0"/>
              <a:t> considerations (require transparent rules)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expert systems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85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capable of learning </a:t>
            </a:r>
            <a:r>
              <a:rPr lang="en-US" b="1" dirty="0">
                <a:solidFill>
                  <a:srgbClr val="3333B2"/>
                </a:solidFill>
              </a:rPr>
              <a:t>directly</a:t>
            </a:r>
            <a:r>
              <a:rPr lang="en-US" dirty="0"/>
              <a:t> from </a:t>
            </a:r>
            <a:r>
              <a:rPr lang="en-US" b="1" dirty="0">
                <a:solidFill>
                  <a:srgbClr val="3333B2"/>
                </a:solidFill>
              </a:rPr>
              <a:t>data</a:t>
            </a:r>
          </a:p>
          <a:p>
            <a:r>
              <a:rPr lang="en-US" b="1" dirty="0">
                <a:solidFill>
                  <a:srgbClr val="3333B2"/>
                </a:solidFill>
              </a:rPr>
              <a:t>ML</a:t>
            </a:r>
            <a:r>
              <a:rPr lang="en-US" dirty="0"/>
              <a:t> is particularly adapted to problems that humans don’t know how to codify in pre-defined steps </a:t>
            </a:r>
          </a:p>
          <a:p>
            <a:r>
              <a:rPr lang="en-US" dirty="0"/>
              <a:t>ML creates a mathematical representation of the world that it guesses by seeing (a lot of) data</a:t>
            </a:r>
          </a:p>
          <a:p>
            <a:r>
              <a:rPr lang="en-US" dirty="0"/>
              <a:t>ML can be applied </a:t>
            </a:r>
            <a:r>
              <a:rPr lang="en-US" b="1" dirty="0">
                <a:solidFill>
                  <a:srgbClr val="3333B2"/>
                </a:solidFill>
              </a:rPr>
              <a:t>after</a:t>
            </a:r>
            <a:r>
              <a:rPr lang="en-US" dirty="0"/>
              <a:t> careful data analysis (to provide correct </a:t>
            </a:r>
            <a:r>
              <a:rPr lang="en-US" b="1" dirty="0">
                <a:solidFill>
                  <a:srgbClr val="3333B2"/>
                </a:solidFill>
              </a:rPr>
              <a:t>input</a:t>
            </a:r>
            <a:r>
              <a:rPr lang="en-US" dirty="0"/>
              <a:t>) </a:t>
            </a:r>
          </a:p>
          <a:p>
            <a:r>
              <a:rPr lang="en-US" dirty="0"/>
              <a:t>Learning = </a:t>
            </a:r>
            <a:r>
              <a:rPr lang="en-US" b="1" dirty="0">
                <a:solidFill>
                  <a:srgbClr val="3333B2"/>
                </a:solidFill>
              </a:rPr>
              <a:t>associating</a:t>
            </a:r>
            <a:r>
              <a:rPr lang="en-US" dirty="0"/>
              <a:t> inputs and outputs – not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(we talk about training) 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Machine learning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0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33B2"/>
                </a:solidFill>
              </a:rPr>
              <a:t>Traditional algorithm</a:t>
            </a:r>
            <a:r>
              <a:rPr lang="en-US" dirty="0"/>
              <a:t>: you know the inputs (10 and 2), you know the function (*) but you don’t know the results (20)</a:t>
            </a:r>
          </a:p>
          <a:p>
            <a:r>
              <a:rPr lang="en-US" b="1" dirty="0">
                <a:solidFill>
                  <a:srgbClr val="3333B2"/>
                </a:solidFill>
              </a:rPr>
              <a:t>ML algorithm</a:t>
            </a:r>
            <a:r>
              <a:rPr lang="en-US" dirty="0"/>
              <a:t>: you know the inputs (10 and 2), you know the results (20), but you don’t know the function (*) </a:t>
            </a:r>
          </a:p>
          <a:p>
            <a:r>
              <a:rPr lang="en-US" dirty="0"/>
              <a:t>Replace theory with </a:t>
            </a:r>
            <a:r>
              <a:rPr lang="en-US" b="1" dirty="0">
                <a:solidFill>
                  <a:srgbClr val="3333B2"/>
                </a:solidFill>
              </a:rPr>
              <a:t>data</a:t>
            </a:r>
            <a:r>
              <a:rPr lang="en-US" dirty="0"/>
              <a:t> (deduction VS induction) &amp; hypothesis testing in the scientific method </a:t>
            </a:r>
          </a:p>
          <a:p>
            <a:r>
              <a:rPr lang="en-US" dirty="0"/>
              <a:t>You need a </a:t>
            </a:r>
            <a:r>
              <a:rPr lang="en-US" b="1" dirty="0">
                <a:solidFill>
                  <a:srgbClr val="3333B2"/>
                </a:solidFill>
              </a:rPr>
              <a:t>lot of </a:t>
            </a:r>
            <a:r>
              <a:rPr lang="en-US" dirty="0"/>
              <a:t>data! 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makes ML special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348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can only solve </a:t>
            </a:r>
            <a:r>
              <a:rPr lang="en-US" b="1" dirty="0">
                <a:solidFill>
                  <a:srgbClr val="3333B2"/>
                </a:solidFill>
              </a:rPr>
              <a:t>single</a:t>
            </a:r>
            <a:r>
              <a:rPr lang="en-US" dirty="0"/>
              <a:t> and </a:t>
            </a:r>
            <a:r>
              <a:rPr lang="en-US" b="1" dirty="0">
                <a:solidFill>
                  <a:srgbClr val="3333B2"/>
                </a:solidFill>
              </a:rPr>
              <a:t>specific</a:t>
            </a:r>
            <a:r>
              <a:rPr lang="en-US" dirty="0"/>
              <a:t> problems (representation issue)</a:t>
            </a:r>
          </a:p>
          <a:p>
            <a:r>
              <a:rPr lang="en-US" dirty="0"/>
              <a:t>Overfitting = like students studying too much passed exams. Internal functions </a:t>
            </a:r>
            <a:r>
              <a:rPr lang="en-US" b="1" dirty="0">
                <a:solidFill>
                  <a:srgbClr val="3333B2"/>
                </a:solidFill>
              </a:rPr>
              <a:t>memorize</a:t>
            </a:r>
            <a:r>
              <a:rPr lang="en-US" dirty="0"/>
              <a:t> and don’t </a:t>
            </a:r>
            <a:r>
              <a:rPr lang="en-US" b="1" dirty="0">
                <a:solidFill>
                  <a:srgbClr val="3333B2"/>
                </a:solidFill>
              </a:rPr>
              <a:t>learn</a:t>
            </a:r>
            <a:r>
              <a:rPr lang="en-US" dirty="0"/>
              <a:t> from the data</a:t>
            </a:r>
          </a:p>
          <a:p>
            <a:r>
              <a:rPr lang="en-US" dirty="0"/>
              <a:t>Bias can be magnified 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limits of ML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1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33B2"/>
                </a:solidFill>
              </a:rPr>
              <a:t>Supervised learning</a:t>
            </a:r>
            <a:r>
              <a:rPr lang="en-US" dirty="0"/>
              <a:t>: humans train the ML with good </a:t>
            </a:r>
            <a:r>
              <a:rPr lang="en-US" b="1" dirty="0">
                <a:solidFill>
                  <a:srgbClr val="3333B2"/>
                </a:solidFill>
              </a:rPr>
              <a:t>labeled</a:t>
            </a:r>
            <a:r>
              <a:rPr lang="en-US" dirty="0"/>
              <a:t> data examples and the algorithm derives rules from these specific examples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regression &amp; classification problems </a:t>
            </a:r>
            <a:endParaRPr lang="en-US" dirty="0"/>
          </a:p>
          <a:p>
            <a:r>
              <a:rPr lang="en-US" b="1" dirty="0">
                <a:solidFill>
                  <a:srgbClr val="3333B2"/>
                </a:solidFill>
              </a:rPr>
              <a:t>Unsupervised</a:t>
            </a:r>
            <a:r>
              <a:rPr lang="en-US" dirty="0"/>
              <a:t> learning: no labeled data - the algorithm guesses that some objects or events cluster together (belong to the same class) without being explicitly told (find similar patterns) </a:t>
            </a:r>
          </a:p>
          <a:p>
            <a:r>
              <a:rPr lang="en-US" b="1" dirty="0">
                <a:solidFill>
                  <a:srgbClr val="3333B2"/>
                </a:solidFill>
              </a:rPr>
              <a:t>Reinforcement learning</a:t>
            </a:r>
            <a:r>
              <a:rPr lang="en-US" dirty="0"/>
              <a:t>: lack labels too, but humans provide positive/negative feedback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How do ML learn?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0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33B2"/>
                </a:solidFill>
              </a:rPr>
              <a:t>DL </a:t>
            </a:r>
            <a:r>
              <a:rPr lang="en-US" dirty="0"/>
              <a:t>is the latest major advance in AI algorithms (2012) that sparked a renewed major interest in AI</a:t>
            </a:r>
          </a:p>
          <a:p>
            <a:r>
              <a:rPr lang="en-US" dirty="0"/>
              <a:t>If you don’t have much data: expert systems, a lot: ML, a gigantic amount: DL</a:t>
            </a:r>
          </a:p>
          <a:p>
            <a:r>
              <a:rPr lang="en-US" dirty="0"/>
              <a:t>DL is neural networks on steroids </a:t>
            </a:r>
          </a:p>
          <a:p>
            <a:r>
              <a:rPr lang="en-US" dirty="0"/>
              <a:t>Major breakthroughs: backpropagation + vanishing gradients (signal fades)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Deep learning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13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Deep learning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1026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92A17C56-0D20-4F92-B736-26557605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05219"/>
            <a:ext cx="7543800" cy="33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0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We don’t have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intelligent</a:t>
            </a:r>
            <a:r>
              <a:rPr lang="en-US" sz="4000" b="1" dirty="0">
                <a:sym typeface="Wingdings" panose="05000000000000000000" pitchFamily="2" charset="2"/>
              </a:rPr>
              <a:t> machines - we have fast               and accurate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prediction machines </a:t>
            </a:r>
          </a:p>
        </p:txBody>
      </p:sp>
    </p:spTree>
    <p:extLst>
      <p:ext uri="{BB962C8B-B14F-4D97-AF65-F5344CB8AC3E}">
        <p14:creationId xmlns:p14="http://schemas.microsoft.com/office/powerpoint/2010/main" val="35885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7925D-3642-408C-9F7A-127EBFAA8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black box – humans also don’t understand what happens within the neural network </a:t>
            </a:r>
          </a:p>
          <a:p>
            <a:r>
              <a:rPr lang="en-US" dirty="0"/>
              <a:t>Requires a huge number of examples/data (impractical in many ways)</a:t>
            </a:r>
          </a:p>
          <a:p>
            <a:r>
              <a:rPr lang="en-US" dirty="0"/>
              <a:t>DL can not transfer knowledge to higher level (can’t create hierarchies of knowledge)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6568-44C1-482B-9494-737BF51C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Major limitations with DL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7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B89360-4E55-4F70-AFD9-FDDE9BCE707B}"/>
              </a:ext>
            </a:extLst>
          </p:cNvPr>
          <p:cNvSpPr/>
          <p:nvPr/>
        </p:nvSpPr>
        <p:spPr>
          <a:xfrm>
            <a:off x="2400300" y="400050"/>
            <a:ext cx="4343400" cy="4343400"/>
          </a:xfrm>
          <a:prstGeom prst="ellipse">
            <a:avLst/>
          </a:prstGeom>
          <a:noFill/>
          <a:ln w="381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88A90B-14EE-4B01-99EE-4AD53AE61E6B}"/>
              </a:ext>
            </a:extLst>
          </p:cNvPr>
          <p:cNvSpPr/>
          <p:nvPr/>
        </p:nvSpPr>
        <p:spPr>
          <a:xfrm>
            <a:off x="2743200" y="1400612"/>
            <a:ext cx="3314700" cy="3314700"/>
          </a:xfrm>
          <a:prstGeom prst="ellipse">
            <a:avLst/>
          </a:prstGeom>
          <a:noFill/>
          <a:ln w="381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E3CD98-CC4D-4976-838F-E0F03D02ABDE}"/>
              </a:ext>
            </a:extLst>
          </p:cNvPr>
          <p:cNvSpPr/>
          <p:nvPr/>
        </p:nvSpPr>
        <p:spPr>
          <a:xfrm>
            <a:off x="3124200" y="2401174"/>
            <a:ext cx="2362200" cy="2314138"/>
          </a:xfrm>
          <a:prstGeom prst="ellipse">
            <a:avLst/>
          </a:prstGeom>
          <a:noFill/>
          <a:ln w="381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054F-2A48-43BC-B4C2-70D8E6B300E4}"/>
              </a:ext>
            </a:extLst>
          </p:cNvPr>
          <p:cNvSpPr txBox="1"/>
          <p:nvPr/>
        </p:nvSpPr>
        <p:spPr>
          <a:xfrm>
            <a:off x="3581400" y="666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5E25D-9234-4909-B267-4BFDE95B9E55}"/>
              </a:ext>
            </a:extLst>
          </p:cNvPr>
          <p:cNvSpPr txBox="1"/>
          <p:nvPr/>
        </p:nvSpPr>
        <p:spPr>
          <a:xfrm>
            <a:off x="3505200" y="1885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0C942-3815-451C-BB0D-0A9CF1957250}"/>
              </a:ext>
            </a:extLst>
          </p:cNvPr>
          <p:cNvSpPr txBox="1"/>
          <p:nvPr/>
        </p:nvSpPr>
        <p:spPr>
          <a:xfrm>
            <a:off x="3486150" y="33166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424707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Building your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own recommender system </a:t>
            </a:r>
            <a:r>
              <a:rPr lang="en-US" sz="4000" b="1" dirty="0">
                <a:sym typeface="Wingdings" panose="05000000000000000000" pitchFamily="2" charset="2"/>
              </a:rPr>
              <a:t>with simple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 unsupervised ML</a:t>
            </a:r>
          </a:p>
        </p:txBody>
      </p:sp>
    </p:spTree>
    <p:extLst>
      <p:ext uri="{BB962C8B-B14F-4D97-AF65-F5344CB8AC3E}">
        <p14:creationId xmlns:p14="http://schemas.microsoft.com/office/powerpoint/2010/main" val="3812237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AI can predict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80A8A-9F8B-45AB-941D-31D947BDB6FF}"/>
              </a:ext>
            </a:extLst>
          </p:cNvPr>
          <p:cNvSpPr/>
          <p:nvPr/>
        </p:nvSpPr>
        <p:spPr>
          <a:xfrm>
            <a:off x="589284" y="4321965"/>
            <a:ext cx="828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are good at predicting the evolution of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1333500" y="1382075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1295400" y="2805746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3200400" y="2871722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3235960" y="1406777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1752600" y="2220275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1752600" y="2244977"/>
            <a:ext cx="1902460" cy="56076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9211D-9CAB-44A1-866C-A2BB3D515E77}"/>
              </a:ext>
            </a:extLst>
          </p:cNvPr>
          <p:cNvCxnSpPr/>
          <p:nvPr/>
        </p:nvCxnSpPr>
        <p:spPr>
          <a:xfrm flipV="1">
            <a:off x="3642360" y="2260280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1752600" y="2220275"/>
            <a:ext cx="1905000" cy="65144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D65A4C-866C-44DA-9B62-8A2F54E9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60" y="285750"/>
            <a:ext cx="3586474" cy="27139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0FE40B-DCC5-4884-9F05-070C438B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770904"/>
            <a:ext cx="2090892" cy="381628"/>
          </a:xfrm>
          <a:prstGeom prst="rect">
            <a:avLst/>
          </a:prstGeom>
        </p:spPr>
      </p:pic>
      <p:pic>
        <p:nvPicPr>
          <p:cNvPr id="34" name="Picture 12" descr="Image associÃ©e">
            <a:extLst>
              <a:ext uri="{FF2B5EF4-FFF2-40B4-BE49-F238E27FC236}">
                <a16:creationId xmlns:a16="http://schemas.microsoft.com/office/drawing/2014/main" id="{9DD2E7E0-319E-41BC-99E2-BBDEB09C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03970"/>
            <a:ext cx="696744" cy="566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192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6BC1B-B56A-4CC6-BF09-ED3E5719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1. Seeing the data matrix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6EECA3-7C2C-4CC5-86BE-497350E7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971550"/>
            <a:ext cx="263842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BA364C3-85B1-49F6-8FF6-31E3E7C8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04950"/>
            <a:ext cx="51567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84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6BC1B-B56A-4CC6-BF09-ED3E5719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2. Multiply t(M) by M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E79ED6-A129-40EF-8AC5-EA371AC1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795337"/>
            <a:ext cx="84867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C06858-3E05-4CF9-8215-428D8E754308}"/>
              </a:ext>
            </a:extLst>
          </p:cNvPr>
          <p:cNvSpPr/>
          <p:nvPr/>
        </p:nvSpPr>
        <p:spPr>
          <a:xfrm>
            <a:off x="1166812" y="2114549"/>
            <a:ext cx="1752600" cy="381000"/>
          </a:xfrm>
          <a:prstGeom prst="rect">
            <a:avLst/>
          </a:prstGeom>
          <a:solidFill>
            <a:srgbClr val="3333B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1BB753-12B6-4FD2-8EAC-0200AC962EF4}"/>
              </a:ext>
            </a:extLst>
          </p:cNvPr>
          <p:cNvSpPr/>
          <p:nvPr/>
        </p:nvSpPr>
        <p:spPr>
          <a:xfrm>
            <a:off x="4748212" y="1276349"/>
            <a:ext cx="381000" cy="2514600"/>
          </a:xfrm>
          <a:prstGeom prst="rect">
            <a:avLst/>
          </a:prstGeom>
          <a:solidFill>
            <a:srgbClr val="3333B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F66D4-54D7-480E-8F02-D60EDBBA14F3}"/>
              </a:ext>
            </a:extLst>
          </p:cNvPr>
          <p:cNvSpPr/>
          <p:nvPr/>
        </p:nvSpPr>
        <p:spPr>
          <a:xfrm>
            <a:off x="7339012" y="1962149"/>
            <a:ext cx="381000" cy="533400"/>
          </a:xfrm>
          <a:prstGeom prst="rect">
            <a:avLst/>
          </a:prstGeom>
          <a:solidFill>
            <a:srgbClr val="3333B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85E92C-5A4C-4E75-AA4A-233AD3F564DD}"/>
              </a:ext>
            </a:extLst>
          </p:cNvPr>
          <p:cNvSpPr/>
          <p:nvPr/>
        </p:nvSpPr>
        <p:spPr>
          <a:xfrm>
            <a:off x="3376612" y="4629149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1*1+1*1+1*1+0*1+0*0 =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42D84-1C02-4623-A986-52EFBDAF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10" y="516731"/>
            <a:ext cx="164782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BB7907-A11E-493B-8B82-17C50C1C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99" y="731043"/>
            <a:ext cx="1647825" cy="64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266512-5548-4761-ACC9-EEF50DF6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67638" y="2171699"/>
            <a:ext cx="1647825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235401-CF01-4032-9971-5103C36A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1462" y="2158242"/>
            <a:ext cx="1647825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DE53F-350A-4DA4-A46E-1CBF6B73C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80440" y="19621"/>
            <a:ext cx="3810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5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1EF6C5-BE46-4FF8-B07A-AA3C08BB7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733E6-24F9-4AA9-ADFF-77F5FA0D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3. Normalization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BB1DE3-B3FE-44ED-AD11-D1F43D2E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33550"/>
            <a:ext cx="20193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E7B687-B565-47F5-8DBE-35B0C57F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350" y="2266950"/>
            <a:ext cx="5200650" cy="76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129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87225-6059-4058-B4A4-529ACF85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4. Network graph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AB999B-2A48-4FED-8AA9-4E07A33D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531" y="1123950"/>
            <a:ext cx="5554938" cy="334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014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87225-6059-4058-B4A4-529ACF85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5. Recommendation list</a:t>
            </a:r>
            <a:endParaRPr lang="nl-NL" dirty="0">
              <a:solidFill>
                <a:srgbClr val="3333B2"/>
              </a:solidFill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4945250F-D882-4947-80D1-1E5883B86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27139"/>
              </p:ext>
            </p:extLst>
          </p:nvPr>
        </p:nvGraphicFramePr>
        <p:xfrm>
          <a:off x="990600" y="1733550"/>
          <a:ext cx="2773362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660400" progId="Equation.3">
                  <p:embed/>
                </p:oleObj>
              </mc:Choice>
              <mc:Fallback>
                <p:oleObj name="Equation" r:id="rId2" imgW="1511300" imgH="660400" progId="Equation.3">
                  <p:embed/>
                  <p:pic>
                    <p:nvPicPr>
                      <p:cNvPr id="5427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33550"/>
                        <a:ext cx="2773362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9DF738AF-15E2-47C1-9C02-5E93A077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428750"/>
            <a:ext cx="2738438" cy="215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28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1295401" y="78003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295401" y="397651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1" y="405271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57548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295401" y="237827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72002" y="78003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10047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26811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10047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26811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CCE65-DD6B-423B-BEE0-2AB88E1C48BA}"/>
              </a:ext>
            </a:extLst>
          </p:cNvPr>
          <p:cNvSpPr/>
          <p:nvPr/>
        </p:nvSpPr>
        <p:spPr>
          <a:xfrm>
            <a:off x="163068" y="4491967"/>
            <a:ext cx="8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Balland, P.A., Boschma, R., </a:t>
            </a:r>
            <a:r>
              <a:rPr lang="en-US" sz="1400" dirty="0"/>
              <a:t>Crespo, J. and Rigby, D. (2019) Smart Specialization policy in the EU: Relatedness, Knowledge Complexity and Regional Diversification, </a:t>
            </a:r>
            <a:r>
              <a:rPr lang="en-US" sz="1400" i="1" dirty="0"/>
              <a:t>Regional Studies</a:t>
            </a:r>
            <a:endParaRPr lang="nl-NL" sz="1400" i="1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4E11331-45EF-4C5F-9F70-B67983EB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 smart specialization ($120 billion ) </a:t>
            </a:r>
            <a:endParaRPr lang="nl-NL" sz="2800" dirty="0"/>
          </a:p>
        </p:txBody>
      </p:sp>
      <p:pic>
        <p:nvPicPr>
          <p:cNvPr id="2050" name="Picture 2" descr="Treaty on European Union - Wikipedia">
            <a:extLst>
              <a:ext uri="{FF2B5EF4-FFF2-40B4-BE49-F238E27FC236}">
                <a16:creationId xmlns:a16="http://schemas.microsoft.com/office/drawing/2014/main" id="{190C46D0-4265-4028-BC0B-4C2DE5EC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28" y="119204"/>
            <a:ext cx="1497231" cy="9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Champions of the first AI wave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4A73-45E7-4F81-89CF-2822ED5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239680"/>
            <a:ext cx="2599682" cy="1299841"/>
          </a:xfrm>
          <a:prstGeom prst="rect">
            <a:avLst/>
          </a:prstGeom>
        </p:spPr>
      </p:pic>
      <p:sp>
        <p:nvSpPr>
          <p:cNvPr id="7" name="AutoShape 4" descr="RÃ©sultat de recherche d'images pour &quot;google&quot;">
            <a:extLst>
              <a:ext uri="{FF2B5EF4-FFF2-40B4-BE49-F238E27FC236}">
                <a16:creationId xmlns:a16="http://schemas.microsoft.com/office/drawing/2014/main" id="{9B40005F-3197-4B97-9F27-45BE128C7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30429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Ã©sultat de recherche d'images pour &quot;google&quot;">
            <a:extLst>
              <a:ext uri="{FF2B5EF4-FFF2-40B4-BE49-F238E27FC236}">
                <a16:creationId xmlns:a16="http://schemas.microsoft.com/office/drawing/2014/main" id="{0EE6E213-9346-4A6F-B062-3980FDB20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28302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Fichier:Google &quot;G&quot; Logo.svg">
            <a:extLst>
              <a:ext uri="{FF2B5EF4-FFF2-40B4-BE49-F238E27FC236}">
                <a16:creationId xmlns:a16="http://schemas.microsoft.com/office/drawing/2014/main" id="{D486E20D-D6C2-490A-ACB2-C698C494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" y="986158"/>
            <a:ext cx="1597152" cy="1597153"/>
          </a:xfrm>
          <a:prstGeom prst="rect">
            <a:avLst/>
          </a:prstGeom>
          <a:noFill/>
        </p:spPr>
      </p:pic>
      <p:pic>
        <p:nvPicPr>
          <p:cNvPr id="10" name="Picture 10" descr="RÃ©sultat de recherche d'images pour &quot;facebook&quot;">
            <a:extLst>
              <a:ext uri="{FF2B5EF4-FFF2-40B4-BE49-F238E27FC236}">
                <a16:creationId xmlns:a16="http://schemas.microsoft.com/office/drawing/2014/main" id="{27737FF1-4C37-4691-B7EA-DFE68833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3835" y="1784734"/>
            <a:ext cx="1492009" cy="1492009"/>
          </a:xfrm>
          <a:prstGeom prst="rect">
            <a:avLst/>
          </a:prstGeom>
          <a:noFill/>
        </p:spPr>
      </p:pic>
      <p:pic>
        <p:nvPicPr>
          <p:cNvPr id="11" name="Picture 12" descr="Image associÃ©e">
            <a:extLst>
              <a:ext uri="{FF2B5EF4-FFF2-40B4-BE49-F238E27FC236}">
                <a16:creationId xmlns:a16="http://schemas.microsoft.com/office/drawing/2014/main" id="{8E206F59-1717-4A76-95D0-3027660D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934" y="1785632"/>
            <a:ext cx="2438400" cy="1981201"/>
          </a:xfrm>
          <a:prstGeom prst="rect">
            <a:avLst/>
          </a:prstGeom>
          <a:noFill/>
        </p:spPr>
      </p:pic>
      <p:pic>
        <p:nvPicPr>
          <p:cNvPr id="12" name="Picture 2" descr="Image result for baidu">
            <a:extLst>
              <a:ext uri="{FF2B5EF4-FFF2-40B4-BE49-F238E27FC236}">
                <a16:creationId xmlns:a16="http://schemas.microsoft.com/office/drawing/2014/main" id="{8E27C383-D762-456A-B09F-10216B079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1736" r="5619" b="1387"/>
          <a:stretch/>
        </p:blipFill>
        <p:spPr bwMode="auto">
          <a:xfrm>
            <a:off x="5334000" y="758782"/>
            <a:ext cx="3178296" cy="11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5191-1ACB-4C43-AB8A-2954A2C1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737623"/>
            <a:ext cx="3238500" cy="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7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The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goal</a:t>
            </a:r>
            <a:r>
              <a:rPr lang="en-US" sz="4000" b="1" dirty="0">
                <a:sym typeface="Wingdings" panose="05000000000000000000" pitchFamily="2" charset="2"/>
              </a:rPr>
              <a:t> for this lecture is to introduce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how</a:t>
            </a:r>
            <a:r>
              <a:rPr lang="en-US" sz="4000" b="1" dirty="0">
                <a:sym typeface="Wingdings" panose="05000000000000000000" pitchFamily="2" charset="2"/>
              </a:rPr>
              <a:t> to solve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real-world</a:t>
            </a:r>
            <a:r>
              <a:rPr lang="en-US" sz="4000" b="1" dirty="0">
                <a:sym typeface="Wingdings" panose="05000000000000000000" pitchFamily="2" charset="2"/>
              </a:rPr>
              <a:t> problems with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4566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64371" y="159076"/>
            <a:ext cx="2362200" cy="1524000"/>
          </a:xfrm>
          <a:prstGeom prst="ellipse">
            <a:avLst/>
          </a:prstGeom>
          <a:solidFill>
            <a:srgbClr val="3333B2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390900" y="3482689"/>
            <a:ext cx="2362200" cy="1524000"/>
          </a:xfrm>
          <a:prstGeom prst="ellipse">
            <a:avLst/>
          </a:prstGeom>
          <a:solidFill>
            <a:srgbClr val="3333B2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0" y="2148766"/>
            <a:ext cx="2819400" cy="914400"/>
          </a:xfrm>
          <a:prstGeom prst="rect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7622" y="567133"/>
            <a:ext cx="2025218" cy="707886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Decision Makers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77870" y="3916813"/>
            <a:ext cx="1788260" cy="861774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Data Science </a:t>
            </a:r>
          </a:p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Team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131" y="2252023"/>
            <a:ext cx="2362200" cy="707886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Business/Data Interface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282" y="1683076"/>
            <a:ext cx="3503750" cy="307777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1400" i="1" dirty="0"/>
              <a:t>What is the business problem?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36920" y="2288915"/>
            <a:ext cx="2362200" cy="523220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1400" i="1" dirty="0"/>
              <a:t>Re-frame as a data science problem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1863" y="3190302"/>
            <a:ext cx="3417724" cy="523220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1400" i="1" dirty="0"/>
              <a:t>Solve a data science problem with specific AI techniques</a:t>
            </a:r>
          </a:p>
        </p:txBody>
      </p:sp>
      <p:sp>
        <p:nvSpPr>
          <p:cNvPr id="7" name="Up-Down Arrow 6"/>
          <p:cNvSpPr/>
          <p:nvPr/>
        </p:nvSpPr>
        <p:spPr>
          <a:xfrm>
            <a:off x="4424454" y="1477007"/>
            <a:ext cx="242034" cy="878958"/>
          </a:xfrm>
          <a:prstGeom prst="upDownArrow">
            <a:avLst/>
          </a:prstGeom>
          <a:solidFill>
            <a:srgbClr val="3333B2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4424454" y="2873690"/>
            <a:ext cx="242034" cy="917752"/>
          </a:xfrm>
          <a:prstGeom prst="upDownArrow">
            <a:avLst/>
          </a:prstGeom>
          <a:solidFill>
            <a:srgbClr val="3333B2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2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19150"/>
            <a:ext cx="838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dirty="0">
                <a:sym typeface="Wingdings" panose="05000000000000000000" pitchFamily="2" charset="2"/>
              </a:rPr>
              <a:t>To solve real-world problem with AI you don’t need the most advanced AI tools – you need creative problem-solving skills</a:t>
            </a:r>
            <a:endParaRPr lang="en-US" sz="4000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097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discussion around AI algorithms but </a:t>
            </a:r>
            <a:r>
              <a:rPr lang="en-US" b="1" dirty="0">
                <a:solidFill>
                  <a:srgbClr val="3333B2"/>
                </a:solidFill>
              </a:rPr>
              <a:t>data</a:t>
            </a:r>
            <a:r>
              <a:rPr lang="en-US" dirty="0"/>
              <a:t> is what makes </a:t>
            </a:r>
            <a:r>
              <a:rPr lang="en-US" b="1" dirty="0">
                <a:solidFill>
                  <a:srgbClr val="3333B2"/>
                </a:solidFill>
              </a:rPr>
              <a:t>AI</a:t>
            </a:r>
            <a:r>
              <a:rPr lang="en-US" dirty="0"/>
              <a:t> truly possible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 problem-solving requires to:                                                - know the kind of data AI needs                                        - mentally map the problem into a data problem                  - know how to access or collect data                                   - perform data transformation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matrix format, rescaling)</a:t>
            </a:r>
            <a:r>
              <a:rPr lang="en-US" dirty="0"/>
              <a:t>                                           - data cleansing (missing, extreme, wrong…)                       - inspection &amp; validation                                                     - simple data science models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No AI without data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0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  </a:t>
            </a:r>
            <a:r>
              <a:rPr lang="en-US" b="1" dirty="0">
                <a:solidFill>
                  <a:srgbClr val="3333B2"/>
                </a:solidFill>
              </a:rPr>
              <a:t>Individual characteristics              Interconnection data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Two types of data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E7FEA3-36EE-4A99-BDD2-1BC5500E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85" y="1733549"/>
            <a:ext cx="4430100" cy="266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270E4-03EF-481B-B338-C46C3BD78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28750"/>
            <a:ext cx="3890515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00" y="460331"/>
            <a:ext cx="3177098" cy="571500"/>
          </a:xfrm>
        </p:spPr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Physical world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448788" y="383811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Height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have a similar height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Extremes (3m tall don’t exist) 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9077F08-0431-4CC6-A26F-E580F129A72A}"/>
              </a:ext>
            </a:extLst>
          </p:cNvPr>
          <p:cNvSpPr txBox="1">
            <a:spLocks/>
          </p:cNvSpPr>
          <p:nvPr/>
        </p:nvSpPr>
        <p:spPr bwMode="auto">
          <a:xfrm>
            <a:off x="4572000" y="469166"/>
            <a:ext cx="461580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000" dirty="0">
                <a:solidFill>
                  <a:srgbClr val="3333B2"/>
                </a:solidFill>
              </a:rPr>
              <a:t>Socio-economic world</a:t>
            </a:r>
            <a:endParaRPr lang="nl-NL" sz="3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1067</Words>
  <Application>Microsoft Office PowerPoint</Application>
  <PresentationFormat>On-screen Show (16:9)</PresentationFormat>
  <Paragraphs>192</Paragraphs>
  <Slides>29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Comic Sans MS</vt:lpstr>
      <vt:lpstr>Verdana</vt:lpstr>
      <vt:lpstr>Beamer</vt:lpstr>
      <vt:lpstr>Equation</vt:lpstr>
      <vt:lpstr>Artificial Intelligence  Tools &amp; principles       Pierre-Alexandre                                           Balland</vt:lpstr>
      <vt:lpstr>PowerPoint Presentation</vt:lpstr>
      <vt:lpstr>Champions of the first AI wave</vt:lpstr>
      <vt:lpstr>PowerPoint Presentation</vt:lpstr>
      <vt:lpstr>PowerPoint Presentation</vt:lpstr>
      <vt:lpstr>PowerPoint Presentation</vt:lpstr>
      <vt:lpstr>No AI without data</vt:lpstr>
      <vt:lpstr>Two types of data</vt:lpstr>
      <vt:lpstr>Physical world</vt:lpstr>
      <vt:lpstr>PowerPoint Presentation</vt:lpstr>
      <vt:lpstr>PowerPoint Presentation</vt:lpstr>
      <vt:lpstr>Simple algorithms</vt:lpstr>
      <vt:lpstr>AI expert systems</vt:lpstr>
      <vt:lpstr>Machine learning </vt:lpstr>
      <vt:lpstr>What makes ML special </vt:lpstr>
      <vt:lpstr>The limits of ML</vt:lpstr>
      <vt:lpstr>How do ML learn? </vt:lpstr>
      <vt:lpstr>Deep learning </vt:lpstr>
      <vt:lpstr>Deep learning </vt:lpstr>
      <vt:lpstr>Major limitations with DL</vt:lpstr>
      <vt:lpstr>PowerPoint Presentation</vt:lpstr>
      <vt:lpstr>PowerPoint Presentation</vt:lpstr>
      <vt:lpstr>What AI can predict </vt:lpstr>
      <vt:lpstr>1. Seeing the data matrix </vt:lpstr>
      <vt:lpstr>2. Multiply t(M) by M </vt:lpstr>
      <vt:lpstr>3. Normalization</vt:lpstr>
      <vt:lpstr>4. Network graph</vt:lpstr>
      <vt:lpstr>5. Recommendation list</vt:lpstr>
      <vt:lpstr>EU smart specialization ($120 billion 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2021-09-21T13:17:04Z</dcterms:modified>
</cp:coreProperties>
</file>